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22.xml" ContentType="application/vnd.openxmlformats-officedocument.presentationml.notesSlide+xml"/>
  <Default Extension="gif" ContentType="image/gif"/>
  <Override PartName="/ppt/notesSlides/notesSlide14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7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2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notesSlides/notesSlide7.xml" ContentType="application/vnd.openxmlformats-officedocument.presentationml.notesSlide+xml"/>
  <Override PartName="/ppt/notesSlides/notesSlide15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9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8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notesSlides/notesSlide18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slideLayouts/slideLayout15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9.xml" ContentType="application/vnd.openxmlformats-officedocument.presentationml.slide+xml"/>
  <Default Extension="rels" ContentType="application/vnd.openxmlformats-package.relationships+xml"/>
  <Override PartName="/ppt/notesSlides/notesSlide24.xml" ContentType="application/vnd.openxmlformats-officedocument.presentationml.notesSlide+xml"/>
  <Override PartName="/ppt/slides/slide24.xml" ContentType="application/vnd.openxmlformats-officedocument.presentationml.slide+xml"/>
  <Override PartName="/ppt/slideLayouts/slideLayout19.xml" ContentType="application/vnd.openxmlformats-officedocument.presentationml.slideLayout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notesSlides/notesSlide20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93" r:id="rId1"/>
  </p:sldMasterIdLst>
  <p:notesMasterIdLst>
    <p:notesMasterId r:id="rId34"/>
  </p:notesMasterIdLst>
  <p:sldIdLst>
    <p:sldId id="256" r:id="rId2"/>
    <p:sldId id="277" r:id="rId3"/>
    <p:sldId id="257" r:id="rId4"/>
    <p:sldId id="258" r:id="rId5"/>
    <p:sldId id="287" r:id="rId6"/>
    <p:sldId id="278" r:id="rId7"/>
    <p:sldId id="259" r:id="rId8"/>
    <p:sldId id="260" r:id="rId9"/>
    <p:sldId id="286" r:id="rId10"/>
    <p:sldId id="261" r:id="rId11"/>
    <p:sldId id="279" r:id="rId12"/>
    <p:sldId id="262" r:id="rId13"/>
    <p:sldId id="264" r:id="rId14"/>
    <p:sldId id="275" r:id="rId15"/>
    <p:sldId id="280" r:id="rId16"/>
    <p:sldId id="265" r:id="rId17"/>
    <p:sldId id="266" r:id="rId18"/>
    <p:sldId id="285" r:id="rId19"/>
    <p:sldId id="281" r:id="rId20"/>
    <p:sldId id="267" r:id="rId21"/>
    <p:sldId id="268" r:id="rId22"/>
    <p:sldId id="270" r:id="rId23"/>
    <p:sldId id="271" r:id="rId24"/>
    <p:sldId id="272" r:id="rId25"/>
    <p:sldId id="273" r:id="rId26"/>
    <p:sldId id="276" r:id="rId27"/>
    <p:sldId id="274" r:id="rId28"/>
    <p:sldId id="269" r:id="rId29"/>
    <p:sldId id="284" r:id="rId30"/>
    <p:sldId id="282" r:id="rId31"/>
    <p:sldId id="263" r:id="rId32"/>
    <p:sldId id="283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6065" autoAdjust="0"/>
    <p:restoredTop sz="94660"/>
  </p:normalViewPr>
  <p:slideViewPr>
    <p:cSldViewPr snapToGrid="0" snapToObjects="1">
      <p:cViewPr varScale="1">
        <p:scale>
          <a:sx n="134" d="100"/>
          <a:sy n="134" d="100"/>
        </p:scale>
        <p:origin x="-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printerSettings" Target="printerSettings/printerSettings1.bin"/><Relationship Id="rId31" Type="http://schemas.openxmlformats.org/officeDocument/2006/relationships/slide" Target="slides/slide30.xml"/><Relationship Id="rId3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7" Type="http://schemas.openxmlformats.org/officeDocument/2006/relationships/slide" Target="slides/slide6.xml"/><Relationship Id="rId3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theme" Target="theme/theme1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620FDC-5667-904D-8781-0F3A2471603E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972925-B491-C74D-80BF-82E019C868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3" Type="http://schemas.openxmlformats.org/officeDocument/2006/relationships/hyperlink" Target="https://staffmail.rrc.ca/owa/redir.aspx?C=c6ae2c8e203e4f51b458836537a131b0&amp;URL=http://www.omaccanada.ca" TargetMode="Externa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3" Type="http://schemas.openxmlformats.org/officeDocument/2006/relationships/hyperlink" Target="http://www.omaccanada.ca/" TargetMode="Externa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</a:t>
            </a:r>
            <a:r>
              <a:rPr lang="en-US" baseline="0" dirty="0" smtClean="0"/>
              <a:t> collage and photos throughout</a:t>
            </a:r>
            <a:r>
              <a:rPr lang="en-US" dirty="0" smtClean="0"/>
              <a:t> </a:t>
            </a:r>
            <a:r>
              <a:rPr lang="en-US" dirty="0" smtClean="0"/>
              <a:t>provided by: OMAC</a:t>
            </a:r>
            <a:br>
              <a:rPr lang="en-US" dirty="0" smtClean="0"/>
            </a:br>
            <a:r>
              <a:rPr lang="en-US" dirty="0" smtClean="0"/>
              <a:t>Marketing and Communications Director</a:t>
            </a:r>
            <a:br>
              <a:rPr lang="en-US" dirty="0" smtClean="0"/>
            </a:br>
            <a:r>
              <a:rPr lang="en-US" dirty="0" smtClean="0"/>
              <a:t>111 Peter St. Ste. 500</a:t>
            </a:r>
            <a:br>
              <a:rPr lang="en-US" dirty="0" smtClean="0"/>
            </a:br>
            <a:r>
              <a:rPr lang="en-US" dirty="0" smtClean="0"/>
              <a:t>Toronto, ON, M5V 2H1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www.omaccanada.ca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McDonald’s,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When McDonald’s launched their new</a:t>
            </a:r>
            <a:r>
              <a:rPr lang="en-US" baseline="0" dirty="0" smtClean="0"/>
              <a:t> salad menu, they used specially outfitted transit shelters which sprayed water between the panes of glass to emphasize the freshness of the produce.</a:t>
            </a:r>
            <a:r>
              <a:rPr lang="en-US" baseline="0" dirty="0" smtClean="0"/>
              <a:t> </a:t>
            </a:r>
            <a:r>
              <a:rPr lang="en-US" dirty="0" smtClean="0"/>
              <a:t>McDonald’s,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Duane </a:t>
            </a:r>
            <a:r>
              <a:rPr lang="en-US" dirty="0" smtClean="0"/>
              <a:t>Reade,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endParaRPr lang="en-US" dirty="0" smtClean="0"/>
          </a:p>
          <a:p>
            <a:r>
              <a:rPr lang="en-US" baseline="0" dirty="0" smtClean="0"/>
              <a:t>As </a:t>
            </a:r>
            <a:r>
              <a:rPr lang="en-US" baseline="0" dirty="0" smtClean="0"/>
              <a:t>a part of the </a:t>
            </a:r>
            <a:r>
              <a:rPr lang="en-US" baseline="0" dirty="0" err="1" smtClean="0"/>
              <a:t>relaunch</a:t>
            </a:r>
            <a:r>
              <a:rPr lang="en-US" baseline="0" dirty="0" smtClean="0"/>
              <a:t> they developed a local OOH campaign that touted their new tagline and reinforced the benefits of the NYC chain in a way that was highly relevant to the NY experience</a:t>
            </a:r>
            <a:r>
              <a:rPr lang="en-US" baseline="0" dirty="0" smtClean="0"/>
              <a:t>. They </a:t>
            </a:r>
            <a:r>
              <a:rPr lang="en-US" baseline="0" dirty="0" smtClean="0"/>
              <a:t>selected locations right next to their </a:t>
            </a:r>
            <a:r>
              <a:rPr lang="en-US" baseline="0" dirty="0" smtClean="0"/>
              <a:t>competition.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Up (Disney),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Capture</a:t>
            </a:r>
            <a:r>
              <a:rPr lang="en-US" baseline="0" dirty="0" smtClean="0"/>
              <a:t> </a:t>
            </a:r>
            <a:r>
              <a:rPr lang="en-US" baseline="0" dirty="0" smtClean="0"/>
              <a:t>and involve the viewer through the use of intriguing, humorous or compelling aesthetic images.  A good OOH ad will cause passersby to stop and do a ‘double-take’.  Effective OOH causes a </a:t>
            </a:r>
            <a:r>
              <a:rPr lang="en-US" baseline="0" dirty="0" smtClean="0"/>
              <a:t>disruption. 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</a:t>
            </a:r>
            <a:r>
              <a:rPr lang="en-US" baseline="0" dirty="0" smtClean="0"/>
              <a:t> by Kenton Larsen – Wachovia, advertisement, Times Square New York, 2010.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Rock and Soul,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Using humor </a:t>
            </a:r>
            <a:r>
              <a:rPr lang="en-US" dirty="0" smtClean="0"/>
              <a:t>is one of the most effective ways to increase campaign recall</a:t>
            </a:r>
            <a:r>
              <a:rPr lang="en-US" baseline="0" dirty="0" smtClean="0"/>
              <a:t> levels. </a:t>
            </a:r>
            <a:r>
              <a:rPr lang="en-US" baseline="0" dirty="0" smtClean="0"/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Ugly </a:t>
            </a:r>
            <a:r>
              <a:rPr lang="en-US" dirty="0" smtClean="0"/>
              <a:t>Betty,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Quebec Milk</a:t>
            </a:r>
            <a:r>
              <a:rPr lang="en-US" baseline="0" dirty="0" smtClean="0"/>
              <a:t> </a:t>
            </a:r>
            <a:r>
              <a:rPr lang="en-US" baseline="0" dirty="0" smtClean="0"/>
              <a:t>Bureau</a:t>
            </a:r>
            <a:r>
              <a:rPr lang="en-US" dirty="0" smtClean="0"/>
              <a:t>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used </a:t>
            </a:r>
            <a:r>
              <a:rPr lang="en-US" baseline="0" dirty="0" smtClean="0"/>
              <a:t>a combination of multiple OOH formats and these fun adaptations to street furniture to create a highly memorable and successful campaign.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Lotto </a:t>
            </a:r>
            <a:r>
              <a:rPr lang="en-US" dirty="0" smtClean="0"/>
              <a:t>649</a:t>
            </a:r>
            <a:r>
              <a:rPr lang="en-US" baseline="0" dirty="0" smtClean="0"/>
              <a:t>,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Diesel,</a:t>
            </a:r>
            <a:r>
              <a:rPr lang="en-US" baseline="0" dirty="0" smtClean="0"/>
              <a:t> advertisement, </a:t>
            </a:r>
            <a:r>
              <a:rPr lang="en-US" dirty="0" smtClean="0"/>
              <a:t>Images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Diese</a:t>
            </a:r>
            <a:r>
              <a:rPr lang="en-US" baseline="0" dirty="0" smtClean="0"/>
              <a:t>l preview </a:t>
            </a:r>
            <a:r>
              <a:rPr lang="en-US" baseline="0" dirty="0" smtClean="0"/>
              <a:t>collection theme was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Rockin</a:t>
            </a:r>
            <a:r>
              <a:rPr lang="en-US" baseline="0" dirty="0" smtClean="0"/>
              <a:t>’ </a:t>
            </a:r>
            <a:r>
              <a:rPr lang="en-US" baseline="0" dirty="0" smtClean="0"/>
              <a:t>Dots. To </a:t>
            </a:r>
            <a:r>
              <a:rPr lang="en-US" baseline="0" dirty="0" smtClean="0"/>
              <a:t>express the </a:t>
            </a:r>
            <a:r>
              <a:rPr lang="en-US" baseline="0" dirty="0" err="1" smtClean="0"/>
              <a:t>rockin</a:t>
            </a:r>
            <a:r>
              <a:rPr lang="en-US" baseline="0" dirty="0" smtClean="0"/>
              <a:t>’ spirit of the DOTS,</a:t>
            </a:r>
            <a:r>
              <a:rPr lang="en-US" baseline="0" dirty="0" smtClean="0"/>
              <a:t> they </a:t>
            </a:r>
            <a:r>
              <a:rPr lang="en-US" baseline="0" dirty="0" smtClean="0"/>
              <a:t>created a subway </a:t>
            </a:r>
            <a:r>
              <a:rPr lang="en-US" baseline="0" dirty="0" err="1" smtClean="0"/>
              <a:t>stn</a:t>
            </a:r>
            <a:r>
              <a:rPr lang="en-US" baseline="0" dirty="0" smtClean="0"/>
              <a:t> wall graphic using dots (badges, meant to be taken away).</a:t>
            </a:r>
            <a:r>
              <a:rPr lang="en-US" baseline="0" dirty="0" smtClean="0"/>
              <a:t> They </a:t>
            </a:r>
            <a:r>
              <a:rPr lang="en-US" baseline="0" dirty="0" smtClean="0"/>
              <a:t>were inscribed with a QR code, directing consumers to Diesel’s website.</a:t>
            </a:r>
            <a:r>
              <a:rPr lang="en-US" baseline="0" dirty="0" smtClean="0"/>
              <a:t> 11,531 </a:t>
            </a:r>
            <a:r>
              <a:rPr lang="en-US" baseline="0" dirty="0" smtClean="0"/>
              <a:t>were distributed in just 3 days.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outdoor audience is primarily mobile -</a:t>
            </a:r>
            <a:r>
              <a:rPr lang="en-US" baseline="0" dirty="0" smtClean="0"/>
              <a:t> </a:t>
            </a:r>
            <a:r>
              <a:rPr lang="en-US" dirty="0" smtClean="0"/>
              <a:t>the potential viewing time is only</a:t>
            </a:r>
            <a:r>
              <a:rPr lang="en-US" baseline="0" dirty="0" smtClean="0"/>
              <a:t> a few seconds so text should be kept to a minimum</a:t>
            </a:r>
            <a:r>
              <a:rPr lang="en-US" baseline="0" dirty="0" smtClean="0"/>
              <a:t> depending </a:t>
            </a:r>
            <a:r>
              <a:rPr lang="en-US" baseline="0" dirty="0" smtClean="0"/>
              <a:t>on </a:t>
            </a:r>
            <a:r>
              <a:rPr lang="en-US" dirty="0" smtClean="0"/>
              <a:t>how prominent the visual is.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/>
              <a:t>Aldo,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Tourism Montreal and Toronto,</a:t>
            </a:r>
            <a:r>
              <a:rPr lang="en-US" baseline="0" dirty="0" smtClean="0"/>
              <a:t> advertisement, </a:t>
            </a:r>
            <a:r>
              <a:rPr lang="en-US" dirty="0" smtClean="0"/>
              <a:t>Images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 </a:t>
            </a:r>
            <a:r>
              <a:rPr lang="en-US" dirty="0" smtClean="0"/>
              <a:t>example of Experiential Marketing. A mobile truck was made</a:t>
            </a:r>
            <a:r>
              <a:rPr lang="en-US" baseline="0" dirty="0" smtClean="0"/>
              <a:t> to look like the inside of a hotel room. Passersby were invited in to share their cheating experience (a description of a visit to either TO or Montreal) .</a:t>
            </a:r>
            <a:r>
              <a:rPr lang="en-US" baseline="0" dirty="0" smtClean="0"/>
              <a:t> A </a:t>
            </a:r>
            <a:r>
              <a:rPr lang="en-US" baseline="0" dirty="0" smtClean="0"/>
              <a:t>video was made of the confession and posted on their website. Consumers voted on their </a:t>
            </a:r>
            <a:r>
              <a:rPr lang="en-US" baseline="0" dirty="0" smtClean="0"/>
              <a:t>favorite </a:t>
            </a:r>
            <a:r>
              <a:rPr lang="en-US" baseline="0" dirty="0" smtClean="0"/>
              <a:t>confession and the one with the most votes won a trip to Toronto or Montreal.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Screens</a:t>
            </a:r>
            <a:r>
              <a:rPr lang="en-US" baseline="0" dirty="0" smtClean="0"/>
              <a:t> and copy located in malls encourage consumers to touch the screen, respond to questions specific to them, in order to receive a 20% discount on product selected just for them based on their answers</a:t>
            </a:r>
            <a:r>
              <a:rPr lang="en-US" baseline="0" dirty="0" smtClean="0"/>
              <a:t>. Photo provided by OMAC, 2012.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Quebec Winter </a:t>
            </a:r>
            <a:r>
              <a:rPr lang="en-US" dirty="0" smtClean="0"/>
              <a:t>Carnival,</a:t>
            </a:r>
            <a:r>
              <a:rPr lang="en-US" baseline="0" dirty="0" smtClean="0"/>
              <a:t> advertisement, </a:t>
            </a:r>
            <a:r>
              <a:rPr lang="en-US" dirty="0" smtClean="0"/>
              <a:t>Images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is </a:t>
            </a:r>
            <a:r>
              <a:rPr lang="en-US" dirty="0" smtClean="0"/>
              <a:t>using </a:t>
            </a:r>
            <a:r>
              <a:rPr lang="en-US" dirty="0" err="1" smtClean="0"/>
              <a:t>Bonhomme’s</a:t>
            </a:r>
            <a:r>
              <a:rPr lang="en-US" dirty="0" smtClean="0"/>
              <a:t> famous arrowhead sash as part of its OOH campaign to catch the attention of potential visitors in Toronto,</a:t>
            </a:r>
            <a:r>
              <a:rPr lang="en-US" baseline="0" dirty="0" smtClean="0"/>
              <a:t> Montreal &amp; Quebec City. </a:t>
            </a:r>
            <a:r>
              <a:rPr lang="en-US" baseline="0" dirty="0" smtClean="0"/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AM/PM Convenience</a:t>
            </a:r>
            <a:r>
              <a:rPr lang="en-US" baseline="0" dirty="0" smtClean="0"/>
              <a:t> Stores</a:t>
            </a:r>
            <a:r>
              <a:rPr lang="en-US" dirty="0" smtClean="0"/>
              <a:t>,</a:t>
            </a:r>
            <a:r>
              <a:rPr lang="en-US" baseline="0" dirty="0" smtClean="0"/>
              <a:t> advertisement, </a:t>
            </a:r>
            <a:r>
              <a:rPr lang="en-US" dirty="0" smtClean="0"/>
              <a:t>Images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‘Showcase</a:t>
            </a:r>
            <a:r>
              <a:rPr lang="en-US" dirty="0" smtClean="0"/>
              <a:t>’ </a:t>
            </a:r>
            <a:r>
              <a:rPr lang="en-US" dirty="0" err="1" smtClean="0"/>
              <a:t>TSA’s</a:t>
            </a:r>
            <a:r>
              <a:rPr lang="en-US" dirty="0" smtClean="0"/>
              <a:t> and large format billboards with extensions were filled with real and giant models of products available at AM/PM convenience stores.  Over the course of the posting, chunks</a:t>
            </a:r>
            <a:r>
              <a:rPr lang="en-US" baseline="0" dirty="0" smtClean="0"/>
              <a:t> of product were removed, slowing revealing the brand name, tagline, ‘Too much good stuff’ and the announcement they are “Now in Chicago.”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CBS Outdoor promotional slide, provided</a:t>
            </a:r>
            <a:r>
              <a:rPr lang="en-US" baseline="0" dirty="0" smtClean="0"/>
              <a:t> by OMAC, 2012. I</a:t>
            </a:r>
            <a:r>
              <a:rPr lang="en-US" dirty="0" smtClean="0"/>
              <a:t>t’s important to reinforce distance testing</a:t>
            </a:r>
            <a:r>
              <a:rPr lang="en-US" baseline="0" dirty="0" smtClean="0"/>
              <a:t> in the creative process too.  As a reminder, OOH operators offer distance testing for free to ensure your message is </a:t>
            </a:r>
            <a:r>
              <a:rPr lang="en-US" dirty="0" smtClean="0"/>
              <a:t>legible</a:t>
            </a:r>
            <a:r>
              <a:rPr lang="en-US" baseline="0" dirty="0" smtClean="0"/>
              <a:t> at standard viewing distances.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O</a:t>
            </a:r>
            <a:br>
              <a:rPr lang="en-US" dirty="0" smtClean="0"/>
            </a:br>
            <a:endParaRPr lang="en-US" dirty="0" smtClean="0"/>
          </a:p>
          <a:p>
            <a:pPr marL="0" indent="0" algn="l">
              <a:buNone/>
            </a:pPr>
            <a:r>
              <a:rPr lang="en-US" dirty="0" smtClean="0">
                <a:hlinkClick r:id="rId3"/>
              </a:rPr>
              <a:t>www.omaccanada.ca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OMAC website</a:t>
            </a:r>
            <a:r>
              <a:rPr lang="en-US" baseline="0" dirty="0" smtClean="0"/>
              <a:t>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Members’ logo garden</a:t>
            </a:r>
            <a:r>
              <a:rPr lang="en-US" baseline="0" dirty="0" smtClean="0"/>
              <a:t> </a:t>
            </a:r>
            <a:r>
              <a:rPr lang="en-US" dirty="0" smtClean="0"/>
              <a:t>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Within the indoor environment, the audience has</a:t>
            </a:r>
            <a:r>
              <a:rPr lang="en-US" baseline="0" dirty="0" smtClean="0"/>
              <a:t> time to view and absorb more complex messaging.</a:t>
            </a:r>
            <a:endParaRPr lang="en-US" dirty="0" smtClean="0"/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Twik</a:t>
            </a:r>
            <a:r>
              <a:rPr lang="en-US" dirty="0" smtClean="0"/>
              <a:t>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</a:t>
            </a:r>
            <a:r>
              <a:rPr lang="en-US" baseline="0" dirty="0" smtClean="0"/>
              <a:t> by Kenton Larsen – Target, advertisement, Times Square New York, 2010.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</a:t>
            </a:r>
            <a:r>
              <a:rPr lang="en-US" baseline="0" dirty="0" smtClean="0"/>
              <a:t> fact, m</a:t>
            </a:r>
            <a:r>
              <a:rPr lang="en-US" dirty="0" smtClean="0"/>
              <a:t>any people believe that if you can solve the creative brief on a poster then you will have an idea that will work in any medium.</a:t>
            </a:r>
            <a:r>
              <a:rPr lang="en-US" dirty="0" smtClean="0"/>
              <a:t> </a:t>
            </a:r>
            <a:r>
              <a:rPr lang="en-US" dirty="0" err="1" smtClean="0"/>
              <a:t>Henkle</a:t>
            </a:r>
            <a:r>
              <a:rPr lang="en-US" dirty="0" err="1" smtClean="0"/>
              <a:t>-</a:t>
            </a:r>
            <a:r>
              <a:rPr lang="en-US" dirty="0" err="1" smtClean="0"/>
              <a:t>Klebt</a:t>
            </a:r>
            <a:r>
              <a:rPr lang="en-US" dirty="0" smtClean="0"/>
              <a:t>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execution for </a:t>
            </a:r>
            <a:r>
              <a:rPr lang="en-US" dirty="0" err="1" smtClean="0"/>
              <a:t>Culligan</a:t>
            </a:r>
            <a:r>
              <a:rPr lang="en-US" dirty="0" smtClean="0"/>
              <a:t> water softeners makes full use of</a:t>
            </a:r>
            <a:r>
              <a:rPr lang="en-US" baseline="0" dirty="0" smtClean="0"/>
              <a:t> the billboard structural support system with an extension made to look like a drain filled with mineral deposits</a:t>
            </a:r>
            <a:r>
              <a:rPr lang="en-US" baseline="0" dirty="0" smtClean="0"/>
              <a:t>.</a:t>
            </a:r>
            <a:r>
              <a:rPr lang="en-US" dirty="0" smtClean="0"/>
              <a:t> </a:t>
            </a:r>
            <a:r>
              <a:rPr lang="en-US" dirty="0" err="1" smtClean="0"/>
              <a:t>Culligan</a:t>
            </a:r>
            <a:r>
              <a:rPr lang="en-US" dirty="0" smtClean="0"/>
              <a:t>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Photo</a:t>
            </a:r>
            <a:r>
              <a:rPr lang="en-US" baseline="0" dirty="0" smtClean="0"/>
              <a:t> by Kenton Larsen – Fringe, advertisement, Avenue of Americas, New York, 2010.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latin typeface="Arial" charset="0"/>
              </a:rPr>
              <a:t>Floralp</a:t>
            </a:r>
            <a:r>
              <a:rPr lang="en-US" dirty="0" smtClean="0"/>
              <a:t>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Use multiple executions to communicate several</a:t>
            </a:r>
            <a:r>
              <a:rPr lang="en-US" baseline="0" dirty="0" smtClean="0"/>
              <a:t> messages</a:t>
            </a:r>
            <a:r>
              <a:rPr lang="en-US" baseline="0" dirty="0" smtClean="0"/>
              <a:t>.</a:t>
            </a:r>
            <a:r>
              <a:rPr lang="en-US" dirty="0" smtClean="0"/>
              <a:t> McDonald’s,</a:t>
            </a:r>
            <a:r>
              <a:rPr lang="en-US" baseline="0" dirty="0" smtClean="0"/>
              <a:t> advertisement, </a:t>
            </a:r>
            <a:r>
              <a:rPr lang="en-US" dirty="0" smtClean="0"/>
              <a:t>Image provided</a:t>
            </a:r>
            <a:r>
              <a:rPr lang="en-US" baseline="0" dirty="0" smtClean="0"/>
              <a:t> by OMAC, 2012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72925-B491-C74D-80BF-82E019C8689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2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4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FF14D04-B718-D34D-BA6C-7DC8B08F8AD2}" type="datetimeFigureOut">
              <a:rPr lang="en-US" smtClean="0"/>
              <a:pPr/>
              <a:t>6/16/12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6A803897-9935-C84A-A4B1-77E8CA3ECB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jpeg"/><Relationship Id="rId5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jpeg"/><Relationship Id="rId5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9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7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9" Type="http://schemas.openxmlformats.org/officeDocument/2006/relationships/image" Target="../media/image47.jpeg"/><Relationship Id="rId3" Type="http://schemas.openxmlformats.org/officeDocument/2006/relationships/image" Target="../media/image41.png"/><Relationship Id="rId6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25969" y="4624668"/>
            <a:ext cx="6113231" cy="933450"/>
          </a:xfrm>
        </p:spPr>
        <p:txBody>
          <a:bodyPr>
            <a:normAutofit/>
          </a:bodyPr>
          <a:lstStyle/>
          <a:p>
            <a:r>
              <a:rPr lang="en-US" dirty="0" smtClean="0"/>
              <a:t>Creating Effective OOH campaigns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25969" y="5221525"/>
            <a:ext cx="6113231" cy="1089628"/>
          </a:xfrm>
        </p:spPr>
        <p:txBody>
          <a:bodyPr>
            <a:noAutofit/>
          </a:bodyPr>
          <a:lstStyle/>
          <a:p>
            <a:r>
              <a:rPr lang="en-US" sz="1600" b="1" dirty="0" smtClean="0"/>
              <a:t>Kenton Larsen</a:t>
            </a:r>
            <a:endParaRPr lang="en-US" sz="1600" b="1" dirty="0" smtClean="0"/>
          </a:p>
          <a:p>
            <a:r>
              <a:rPr lang="en-US" sz="1600" dirty="0" smtClean="0"/>
              <a:t>Images </a:t>
            </a:r>
            <a:r>
              <a:rPr lang="en-US" sz="1600" dirty="0" smtClean="0"/>
              <a:t>provided by, </a:t>
            </a:r>
            <a:r>
              <a:rPr lang="en-US" sz="1600" dirty="0" smtClean="0"/>
              <a:t>and used with</a:t>
            </a:r>
            <a:r>
              <a:rPr lang="en-US" sz="1600" dirty="0" smtClean="0"/>
              <a:t> the permission of, </a:t>
            </a:r>
            <a:r>
              <a:rPr lang="en-US" sz="1600" dirty="0" smtClean="0"/>
              <a:t>OMAC: Out of Home Marketing Association of </a:t>
            </a:r>
            <a:r>
              <a:rPr lang="en-US" sz="1600" dirty="0" smtClean="0"/>
              <a:t>Canada </a:t>
            </a:r>
          </a:p>
          <a:p>
            <a:r>
              <a:rPr lang="en-US" sz="1600" dirty="0" smtClean="0"/>
              <a:t>(unless otherwise noted)</a:t>
            </a:r>
            <a:endParaRPr lang="en-US" sz="1600" dirty="0"/>
          </a:p>
        </p:txBody>
      </p:sp>
      <p:pic>
        <p:nvPicPr>
          <p:cNvPr id="5" name="Picture 2" descr="C:\Documents and Settings\drey\Desktop\ROI-MIS Cover Vancouver oct 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5829" y="575345"/>
            <a:ext cx="6898171" cy="3417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succinct and focused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1"/>
            <a:ext cx="7168313" cy="141101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Use visual metaphors</a:t>
            </a:r>
            <a:endParaRPr lang="en-US" sz="2400" dirty="0"/>
          </a:p>
        </p:txBody>
      </p:sp>
      <p:pic>
        <p:nvPicPr>
          <p:cNvPr id="4" name="Picture 3" descr="Floral P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8475" y="3082998"/>
            <a:ext cx="6955227" cy="3323053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 width</a:t>
            </a:r>
            <a:endParaRPr lang="en-US" dirty="0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177800" y="1712913"/>
            <a:ext cx="2816225" cy="2111375"/>
            <a:chOff x="178108" y="1713208"/>
            <a:chExt cx="2815572" cy="2111680"/>
          </a:xfrm>
        </p:grpSpPr>
        <p:grpSp>
          <p:nvGrpSpPr>
            <p:cNvPr id="5" name="Group 35"/>
            <p:cNvGrpSpPr>
              <a:grpSpLocks/>
            </p:cNvGrpSpPr>
            <p:nvPr/>
          </p:nvGrpSpPr>
          <p:grpSpPr bwMode="auto">
            <a:xfrm>
              <a:off x="178108" y="1713208"/>
              <a:ext cx="2815572" cy="2111680"/>
              <a:chOff x="178108" y="1713208"/>
              <a:chExt cx="2815572" cy="2111680"/>
            </a:xfrm>
          </p:grpSpPr>
          <p:pic>
            <p:nvPicPr>
              <p:cNvPr id="7" name="Picture 4" descr="TooThinHP#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8108" y="1713208"/>
                <a:ext cx="2815572" cy="21116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816135" y="2314957"/>
                <a:ext cx="1518886" cy="30484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r-CA" sz="1400" dirty="0" smtClean="0">
                    <a:solidFill>
                      <a:schemeClr val="bg1">
                        <a:lumMod val="65000"/>
                      </a:schemeClr>
                    </a:solidFill>
                    <a:latin typeface="Century Gothic" pitchFamily="34" charset="0"/>
                  </a:rPr>
                  <a:t>TOO THIN</a:t>
                </a:r>
                <a:endParaRPr lang="fr-CA" sz="1400" dirty="0">
                  <a:solidFill>
                    <a:schemeClr val="bg1">
                      <a:lumMod val="65000"/>
                    </a:schemeClr>
                  </a:solidFill>
                  <a:latin typeface="Century Gothic" pitchFamily="34" charset="0"/>
                </a:endParaRPr>
              </a:p>
            </p:txBody>
          </p:sp>
        </p:grpSp>
        <p:sp>
          <p:nvSpPr>
            <p:cNvPr id="6" name="Rounded Rectangle 5"/>
            <p:cNvSpPr/>
            <p:nvPr/>
          </p:nvSpPr>
          <p:spPr>
            <a:xfrm>
              <a:off x="771695" y="2927820"/>
              <a:ext cx="369802" cy="7144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  <p:grpSp>
        <p:nvGrpSpPr>
          <p:cNvPr id="9" name="Group 42"/>
          <p:cNvGrpSpPr>
            <a:grpSpLocks/>
          </p:cNvGrpSpPr>
          <p:nvPr/>
        </p:nvGrpSpPr>
        <p:grpSpPr bwMode="auto">
          <a:xfrm>
            <a:off x="3160713" y="2924175"/>
            <a:ext cx="2816225" cy="2111375"/>
            <a:chOff x="3161039" y="2924023"/>
            <a:chExt cx="2815572" cy="2111680"/>
          </a:xfrm>
        </p:grpSpPr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3161039" y="2924023"/>
              <a:ext cx="2815572" cy="2111680"/>
              <a:chOff x="3161039" y="2924023"/>
              <a:chExt cx="2815572" cy="2111680"/>
            </a:xfrm>
          </p:grpSpPr>
          <p:pic>
            <p:nvPicPr>
              <p:cNvPr id="12" name="Picture 5" descr="TooThickHP#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61039" y="2924023"/>
                <a:ext cx="2815572" cy="21116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3768910" y="3460676"/>
                <a:ext cx="1606177" cy="42233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r-CA" sz="1400" b="1" spc="-15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ill Sans Ultra Bold" pitchFamily="34" charset="0"/>
                  </a:rPr>
                  <a:t>TOO THICK</a:t>
                </a:r>
                <a:endParaRPr lang="fr-CA" sz="1400" b="1" spc="-15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ill Sans Ultra Bold" pitchFamily="34" charset="0"/>
                </a:endParaRPr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3778433" y="4157689"/>
              <a:ext cx="371389" cy="71447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  <p:grpSp>
        <p:nvGrpSpPr>
          <p:cNvPr id="14" name="Group 40"/>
          <p:cNvGrpSpPr>
            <a:grpSpLocks/>
          </p:cNvGrpSpPr>
          <p:nvPr/>
        </p:nvGrpSpPr>
        <p:grpSpPr bwMode="auto">
          <a:xfrm>
            <a:off x="6111875" y="4324350"/>
            <a:ext cx="2832100" cy="2124075"/>
            <a:chOff x="6112609" y="4324804"/>
            <a:chExt cx="2830981" cy="2123236"/>
          </a:xfrm>
        </p:grpSpPr>
        <p:grpSp>
          <p:nvGrpSpPr>
            <p:cNvPr id="15" name="Group 33"/>
            <p:cNvGrpSpPr>
              <a:grpSpLocks/>
            </p:cNvGrpSpPr>
            <p:nvPr/>
          </p:nvGrpSpPr>
          <p:grpSpPr bwMode="auto">
            <a:xfrm>
              <a:off x="6112609" y="4324804"/>
              <a:ext cx="2830981" cy="2123236"/>
              <a:chOff x="6112609" y="4324804"/>
              <a:chExt cx="2830981" cy="2123236"/>
            </a:xfrm>
          </p:grpSpPr>
          <p:pic>
            <p:nvPicPr>
              <p:cNvPr id="17" name="Picture 6" descr="EasyHardHP#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112609" y="4324804"/>
                <a:ext cx="2830981" cy="2123236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18" name="TextBox 25"/>
              <p:cNvSpPr txBox="1">
                <a:spLocks noChangeArrowheads="1"/>
              </p:cNvSpPr>
              <p:nvPr/>
            </p:nvSpPr>
            <p:spPr bwMode="auto">
              <a:xfrm>
                <a:off x="6814273" y="4701436"/>
                <a:ext cx="1443625" cy="71805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114000"/>
                  </a:lnSpc>
                </a:pPr>
                <a:r>
                  <a:rPr lang="fr-CA" sz="1400" b="1" dirty="0" err="1" smtClean="0">
                    <a:latin typeface="Century Gothic" pitchFamily="34" charset="0"/>
                  </a:rPr>
                  <a:t>Easy</a:t>
                </a:r>
                <a:r>
                  <a:rPr lang="fr-CA" sz="1400" b="1" dirty="0" smtClean="0">
                    <a:latin typeface="Century Gothic" pitchFamily="34" charset="0"/>
                  </a:rPr>
                  <a:t> to </a:t>
                </a:r>
                <a:r>
                  <a:rPr lang="fr-CA" sz="1400" b="1" dirty="0" err="1" smtClean="0">
                    <a:latin typeface="Century Gothic" pitchFamily="34" charset="0"/>
                  </a:rPr>
                  <a:t>read</a:t>
                </a:r>
                <a:endParaRPr lang="fr-CA" sz="1400" b="1" dirty="0">
                  <a:latin typeface="Century Gothic" pitchFamily="34" charset="0"/>
                </a:endParaRPr>
              </a:p>
              <a:p>
                <a:pPr algn="ctr">
                  <a:lnSpc>
                    <a:spcPct val="114000"/>
                  </a:lnSpc>
                </a:pPr>
                <a:r>
                  <a:rPr lang="fr-CA" sz="1400" b="1" dirty="0" smtClean="0">
                    <a:latin typeface="Century Gothic" pitchFamily="34" charset="0"/>
                  </a:rPr>
                  <a:t>HARD TO READ</a:t>
                </a:r>
                <a:endParaRPr lang="fr-CA" sz="1400" b="1" dirty="0">
                  <a:latin typeface="Century Gothic" pitchFamily="34" charset="0"/>
                </a:endParaRPr>
              </a:p>
            </p:txBody>
          </p:sp>
        </p:grpSp>
        <p:sp>
          <p:nvSpPr>
            <p:cNvPr id="16" name="Rounded Rectangle 15"/>
            <p:cNvSpPr/>
            <p:nvPr/>
          </p:nvSpPr>
          <p:spPr>
            <a:xfrm>
              <a:off x="6758467" y="5522894"/>
              <a:ext cx="369741" cy="71409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multiple executions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958505"/>
            <a:ext cx="6208029" cy="1223674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/>
          </a:p>
        </p:txBody>
      </p:sp>
      <p:pic>
        <p:nvPicPr>
          <p:cNvPr id="4" name="Content Placeholder 4" descr="McDonalds Spear_filet2 - Feb10- Geo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73672"/>
            <a:ext cx="9144000" cy="2617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multiple executions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2523" y="1981201"/>
            <a:ext cx="2555596" cy="1565908"/>
          </a:xfrm>
        </p:spPr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4" name="Content Placeholder 4" descr="McDonalds  2019-  02.22.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5776" y="1486473"/>
            <a:ext cx="6141050" cy="4605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multiple executions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flipV="1">
            <a:off x="3649070" y="1867021"/>
            <a:ext cx="2274743" cy="54020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" name="Picture 2" descr="G:\CREATIVE\ADS OF THE WORLD\JUNE 2008\mcdonaldssaladb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7477" y="1259430"/>
            <a:ext cx="3574991" cy="5063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Space</a:t>
            </a:r>
            <a:endParaRPr lang="en-US" dirty="0"/>
          </a:p>
        </p:txBody>
      </p: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177800" y="1712913"/>
            <a:ext cx="2816225" cy="2111375"/>
            <a:chOff x="178108" y="1713208"/>
            <a:chExt cx="2815572" cy="2111680"/>
          </a:xfrm>
        </p:grpSpPr>
        <p:grpSp>
          <p:nvGrpSpPr>
            <p:cNvPr id="5" name="Group 35"/>
            <p:cNvGrpSpPr>
              <a:grpSpLocks/>
            </p:cNvGrpSpPr>
            <p:nvPr/>
          </p:nvGrpSpPr>
          <p:grpSpPr bwMode="auto">
            <a:xfrm>
              <a:off x="178108" y="1713208"/>
              <a:ext cx="2815572" cy="2111680"/>
              <a:chOff x="178108" y="1713208"/>
              <a:chExt cx="2815572" cy="2111680"/>
            </a:xfrm>
          </p:grpSpPr>
          <p:pic>
            <p:nvPicPr>
              <p:cNvPr id="7" name="Picture 4" descr="TooThinHP#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8108" y="1713208"/>
                <a:ext cx="2815572" cy="21116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816135" y="2106965"/>
                <a:ext cx="1518886" cy="67160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r-CA" sz="1600" b="1" spc="-150" dirty="0" err="1" smtClean="0">
                    <a:latin typeface="Century Gothic" pitchFamily="34" charset="0"/>
                  </a:rPr>
                  <a:t>Too</a:t>
                </a:r>
                <a:r>
                  <a:rPr lang="fr-CA" sz="1600" b="1" spc="-150" dirty="0" smtClean="0">
                    <a:latin typeface="Century Gothic" pitchFamily="34" charset="0"/>
                  </a:rPr>
                  <a:t> close</a:t>
                </a:r>
                <a:endParaRPr lang="fr-CA" sz="1600" b="1" spc="-150" dirty="0">
                  <a:latin typeface="Century Gothic" pitchFamily="34" charset="0"/>
                </a:endParaRPr>
              </a:p>
            </p:txBody>
          </p:sp>
        </p:grpSp>
        <p:sp>
          <p:nvSpPr>
            <p:cNvPr id="6" name="Rounded Rectangle 5"/>
            <p:cNvSpPr/>
            <p:nvPr/>
          </p:nvSpPr>
          <p:spPr>
            <a:xfrm>
              <a:off x="757412" y="2927820"/>
              <a:ext cx="395195" cy="68273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3160713" y="2924175"/>
            <a:ext cx="2816225" cy="2111375"/>
            <a:chOff x="3161039" y="2924023"/>
            <a:chExt cx="2815572" cy="2111680"/>
          </a:xfrm>
        </p:grpSpPr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3161039" y="2924023"/>
              <a:ext cx="2815572" cy="2111680"/>
              <a:chOff x="3161039" y="2924023"/>
              <a:chExt cx="2815572" cy="2111680"/>
            </a:xfrm>
          </p:grpSpPr>
          <p:pic>
            <p:nvPicPr>
              <p:cNvPr id="12" name="Picture 5" descr="TooThickHP#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61039" y="2924023"/>
                <a:ext cx="2815572" cy="21116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13" name="TextBox 24"/>
              <p:cNvSpPr txBox="1">
                <a:spLocks noChangeArrowheads="1"/>
              </p:cNvSpPr>
              <p:nvPr/>
            </p:nvSpPr>
            <p:spPr bwMode="auto">
              <a:xfrm>
                <a:off x="3769113" y="3438311"/>
                <a:ext cx="1605776" cy="42207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fr-CA" sz="1600" b="1" dirty="0" smtClean="0">
                    <a:latin typeface="Century Gothic" pitchFamily="34" charset="0"/>
                  </a:rPr>
                  <a:t>Good </a:t>
                </a:r>
                <a:r>
                  <a:rPr lang="fr-CA" sz="1600" b="1" dirty="0" err="1" smtClean="0">
                    <a:latin typeface="Century Gothic" pitchFamily="34" charset="0"/>
                  </a:rPr>
                  <a:t>spacing</a:t>
                </a:r>
                <a:endParaRPr lang="fr-CA" sz="1600" b="1" dirty="0">
                  <a:latin typeface="Century Gothic" pitchFamily="34" charset="0"/>
                </a:endParaRPr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3745104" y="4141812"/>
              <a:ext cx="395195" cy="6827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  <p:grpSp>
        <p:nvGrpSpPr>
          <p:cNvPr id="14" name="Group 31"/>
          <p:cNvGrpSpPr>
            <a:grpSpLocks/>
          </p:cNvGrpSpPr>
          <p:nvPr/>
        </p:nvGrpSpPr>
        <p:grpSpPr bwMode="auto">
          <a:xfrm>
            <a:off x="6111875" y="4324350"/>
            <a:ext cx="2832100" cy="2124075"/>
            <a:chOff x="6112609" y="4324804"/>
            <a:chExt cx="2830981" cy="2123236"/>
          </a:xfrm>
        </p:grpSpPr>
        <p:grpSp>
          <p:nvGrpSpPr>
            <p:cNvPr id="15" name="Group 33"/>
            <p:cNvGrpSpPr>
              <a:grpSpLocks/>
            </p:cNvGrpSpPr>
            <p:nvPr/>
          </p:nvGrpSpPr>
          <p:grpSpPr bwMode="auto">
            <a:xfrm>
              <a:off x="6112609" y="4324804"/>
              <a:ext cx="2830981" cy="2123236"/>
              <a:chOff x="6112609" y="4324804"/>
              <a:chExt cx="2830981" cy="2123236"/>
            </a:xfrm>
          </p:grpSpPr>
          <p:pic>
            <p:nvPicPr>
              <p:cNvPr id="17" name="Picture 6" descr="EasyHardHP#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112609" y="4324804"/>
                <a:ext cx="2830981" cy="2123236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6731489" y="4700893"/>
                <a:ext cx="1613850" cy="71885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anchor="ctr"/>
              <a:lstStyle/>
              <a:p>
                <a:pPr algn="ctr" fontAlgn="auto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fr-CA" sz="1600" b="1" spc="450" dirty="0" err="1" smtClean="0">
                    <a:latin typeface="Century Gothic" pitchFamily="34" charset="0"/>
                  </a:rPr>
                  <a:t>Too</a:t>
                </a:r>
                <a:r>
                  <a:rPr lang="fr-CA" sz="1600" b="1" spc="450" dirty="0" smtClean="0">
                    <a:latin typeface="Century Gothic" pitchFamily="34" charset="0"/>
                  </a:rPr>
                  <a:t> </a:t>
                </a:r>
                <a:r>
                  <a:rPr lang="fr-CA" sz="1600" b="1" spc="450" dirty="0" err="1" smtClean="0">
                    <a:latin typeface="Century Gothic" pitchFamily="34" charset="0"/>
                  </a:rPr>
                  <a:t>much</a:t>
                </a:r>
                <a:r>
                  <a:rPr lang="fr-CA" sz="1600" b="1" spc="450" dirty="0" smtClean="0">
                    <a:latin typeface="Century Gothic" pitchFamily="34" charset="0"/>
                  </a:rPr>
                  <a:t> </a:t>
                </a:r>
                <a:r>
                  <a:rPr lang="fr-CA" sz="1600" b="1" spc="450" dirty="0" err="1" smtClean="0">
                    <a:latin typeface="Century Gothic" pitchFamily="34" charset="0"/>
                  </a:rPr>
                  <a:t>space</a:t>
                </a:r>
                <a:endParaRPr lang="fr-CA" sz="1600" b="1" spc="450" dirty="0">
                  <a:latin typeface="Century Gothic" pitchFamily="34" charset="0"/>
                </a:endParaRPr>
              </a:p>
            </p:txBody>
          </p:sp>
        </p:grpSp>
        <p:sp>
          <p:nvSpPr>
            <p:cNvPr id="16" name="Rounded Rectangle 15"/>
            <p:cNvSpPr/>
            <p:nvPr/>
          </p:nvSpPr>
          <p:spPr>
            <a:xfrm>
              <a:off x="6739424" y="5540349"/>
              <a:ext cx="396718" cy="68236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multiple messages with strategic placement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9097" y="4910189"/>
            <a:ext cx="4070622" cy="1648984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" name="Content Placeholder 4" descr="slide 66_subwayad.jpg"/>
          <p:cNvPicPr>
            <a:picLocks noChangeAspect="1"/>
          </p:cNvPicPr>
          <p:nvPr/>
        </p:nvPicPr>
        <p:blipFill rotWithShape="1">
          <a:blip r:embed="rId3" cstate="print"/>
          <a:srcRect l="24931" t="6372" r="2992"/>
          <a:stretch/>
        </p:blipFill>
        <p:spPr bwMode="auto">
          <a:xfrm>
            <a:off x="941328" y="2560553"/>
            <a:ext cx="2889206" cy="234963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4" descr="slide 65_dradneversleeps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9097" y="4384626"/>
            <a:ext cx="4335754" cy="2174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slide 67_dradtaxi.jpg"/>
          <p:cNvPicPr>
            <a:picLocks noChangeAspect="1"/>
          </p:cNvPicPr>
          <p:nvPr/>
        </p:nvPicPr>
        <p:blipFill>
          <a:blip r:embed="rId5" cstate="print"/>
          <a:srcRect l="3462" t="3318" r="3462" b="3318"/>
          <a:stretch>
            <a:fillRect/>
          </a:stretch>
        </p:blipFill>
        <p:spPr bwMode="auto">
          <a:xfrm>
            <a:off x="4569097" y="1803922"/>
            <a:ext cx="2232453" cy="233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Capture the viewers’ interest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54654"/>
            <a:ext cx="6192541" cy="170385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Make them do a double-take: </a:t>
            </a:r>
            <a:endParaRPr lang="en-US" sz="2400" dirty="0"/>
          </a:p>
        </p:txBody>
      </p:sp>
      <p:pic>
        <p:nvPicPr>
          <p:cNvPr id="4" name="Picture 3" descr="WD 1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41783" y="1981200"/>
            <a:ext cx="3034357" cy="421756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4" descr="G:\CREATIVE\2009\Astral\Traditional\Disney_020_boost-3_NEW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445752" y="1946531"/>
            <a:ext cx="2973065" cy="425223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Capture the viewers’ interest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3935" y="2454617"/>
            <a:ext cx="1289022" cy="234089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4" descr="P41600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474" y="1277972"/>
            <a:ext cx="6580500" cy="493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high-contrast colors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9115" b="45117"/>
          <a:stretch>
            <a:fillRect/>
          </a:stretch>
        </p:blipFill>
        <p:spPr bwMode="auto">
          <a:xfrm>
            <a:off x="498474" y="2331940"/>
            <a:ext cx="45529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60519" b="4681"/>
          <a:stretch>
            <a:fillRect/>
          </a:stretch>
        </p:blipFill>
        <p:spPr bwMode="auto">
          <a:xfrm>
            <a:off x="3501837" y="4716463"/>
            <a:ext cx="4552950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498474" y="1288251"/>
            <a:ext cx="3581384" cy="623884"/>
            <a:chOff x="499745" y="1288665"/>
            <a:chExt cx="3580282" cy="624468"/>
          </a:xfrm>
        </p:grpSpPr>
        <p:sp>
          <p:nvSpPr>
            <p:cNvPr id="7" name="Flowchart: Direct Access Storage 17"/>
            <p:cNvSpPr/>
            <p:nvPr/>
          </p:nvSpPr>
          <p:spPr>
            <a:xfrm>
              <a:off x="499745" y="1288665"/>
              <a:ext cx="3580282" cy="624468"/>
            </a:xfrm>
            <a:prstGeom prst="flowChartMagneticDru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54477" y="1348073"/>
              <a:ext cx="1983764" cy="452993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CA" b="1" dirty="0" smtClean="0">
                  <a:solidFill>
                    <a:schemeClr val="bg1"/>
                  </a:solidFill>
                  <a:latin typeface="Century Gothic" pitchFamily="34" charset="0"/>
                </a:rPr>
                <a:t>Good </a:t>
              </a:r>
              <a:r>
                <a:rPr lang="fr-CA" b="1" dirty="0" err="1" smtClean="0">
                  <a:solidFill>
                    <a:schemeClr val="bg1"/>
                  </a:solidFill>
                  <a:latin typeface="Century Gothic" pitchFamily="34" charset="0"/>
                </a:rPr>
                <a:t>Contrast</a:t>
              </a:r>
              <a:endParaRPr lang="fr-CA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9" name="Group 20"/>
          <p:cNvGrpSpPr>
            <a:grpSpLocks/>
          </p:cNvGrpSpPr>
          <p:nvPr/>
        </p:nvGrpSpPr>
        <p:grpSpPr bwMode="auto">
          <a:xfrm>
            <a:off x="2778125" y="3711575"/>
            <a:ext cx="3581400" cy="623888"/>
            <a:chOff x="2778684" y="849313"/>
            <a:chExt cx="3580282" cy="624468"/>
          </a:xfrm>
        </p:grpSpPr>
        <p:sp>
          <p:nvSpPr>
            <p:cNvPr id="10" name="Flowchart: Direct Access Storage 20"/>
            <p:cNvSpPr/>
            <p:nvPr/>
          </p:nvSpPr>
          <p:spPr>
            <a:xfrm>
              <a:off x="2778684" y="849313"/>
              <a:ext cx="3580282" cy="624468"/>
            </a:xfrm>
            <a:prstGeom prst="flowChartMagneticDru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76948" y="971665"/>
              <a:ext cx="1983756" cy="379765"/>
            </a:xfrm>
            <a:prstGeom prst="rect">
              <a:avLst/>
            </a:prstGeom>
            <a:noFill/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CA" b="1" dirty="0" err="1" smtClean="0">
                  <a:solidFill>
                    <a:schemeClr val="bg1"/>
                  </a:solidFill>
                  <a:latin typeface="Century Gothic" pitchFamily="34" charset="0"/>
                </a:rPr>
                <a:t>Poor</a:t>
              </a:r>
              <a:r>
                <a:rPr lang="fr-CA" b="1" dirty="0" smtClean="0">
                  <a:solidFill>
                    <a:schemeClr val="bg1"/>
                  </a:solidFill>
                  <a:latin typeface="Century Gothic" pitchFamily="34" charset="0"/>
                </a:rPr>
                <a:t> </a:t>
              </a:r>
              <a:r>
                <a:rPr lang="fr-CA" b="1" dirty="0" err="1" smtClean="0">
                  <a:solidFill>
                    <a:schemeClr val="bg1"/>
                  </a:solidFill>
                  <a:latin typeface="Century Gothic" pitchFamily="34" charset="0"/>
                </a:rPr>
                <a:t>Contrast</a:t>
              </a:r>
              <a:endParaRPr lang="fr-CA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12" name="Group 33"/>
          <p:cNvGrpSpPr>
            <a:grpSpLocks/>
          </p:cNvGrpSpPr>
          <p:nvPr/>
        </p:nvGrpSpPr>
        <p:grpSpPr bwMode="auto">
          <a:xfrm>
            <a:off x="5586413" y="1587500"/>
            <a:ext cx="2476500" cy="1668463"/>
            <a:chOff x="5586994" y="1587353"/>
            <a:chExt cx="2475338" cy="1668808"/>
          </a:xfrm>
        </p:grpSpPr>
        <p:grpSp>
          <p:nvGrpSpPr>
            <p:cNvPr id="13" name="Group 22"/>
            <p:cNvGrpSpPr>
              <a:grpSpLocks/>
            </p:cNvGrpSpPr>
            <p:nvPr/>
          </p:nvGrpSpPr>
          <p:grpSpPr bwMode="auto">
            <a:xfrm>
              <a:off x="5586994" y="1587353"/>
              <a:ext cx="2475338" cy="1668808"/>
              <a:chOff x="7138308" y="1544333"/>
              <a:chExt cx="2815572" cy="2111680"/>
            </a:xfrm>
          </p:grpSpPr>
          <p:pic>
            <p:nvPicPr>
              <p:cNvPr id="15" name="Picture 5" descr="TooThickHP#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138308" y="1544333"/>
                <a:ext cx="2815572" cy="21116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16" name="Rounded Rectangle 15"/>
              <p:cNvSpPr/>
              <p:nvPr/>
            </p:nvSpPr>
            <p:spPr>
              <a:xfrm>
                <a:off x="7723081" y="1871835"/>
                <a:ext cx="1642417" cy="8036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CA"/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>
                <a:off x="7741129" y="2773969"/>
                <a:ext cx="395262" cy="68313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CA"/>
              </a:p>
            </p:txBody>
          </p:sp>
        </p:grpSp>
        <p:sp>
          <p:nvSpPr>
            <p:cNvPr id="14" name="TextBox 31"/>
            <p:cNvSpPr txBox="1">
              <a:spLocks noChangeArrowheads="1"/>
            </p:cNvSpPr>
            <p:nvPr/>
          </p:nvSpPr>
          <p:spPr bwMode="auto">
            <a:xfrm>
              <a:off x="6522336" y="1962615"/>
              <a:ext cx="60465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fr-CA" b="1" dirty="0" smtClean="0">
                  <a:solidFill>
                    <a:schemeClr val="bg1"/>
                  </a:solidFill>
                  <a:latin typeface="Century Gothic" pitchFamily="34" charset="0"/>
                </a:rPr>
                <a:t>Good</a:t>
              </a:r>
              <a:endParaRPr lang="fr-CA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18" name="Group 34"/>
          <p:cNvGrpSpPr>
            <a:grpSpLocks/>
          </p:cNvGrpSpPr>
          <p:nvPr/>
        </p:nvGrpSpPr>
        <p:grpSpPr bwMode="auto">
          <a:xfrm>
            <a:off x="534988" y="4457700"/>
            <a:ext cx="2476500" cy="1668463"/>
            <a:chOff x="1097544" y="4527556"/>
            <a:chExt cx="2475338" cy="1668808"/>
          </a:xfrm>
        </p:grpSpPr>
        <p:grpSp>
          <p:nvGrpSpPr>
            <p:cNvPr id="19" name="Group 26"/>
            <p:cNvGrpSpPr>
              <a:grpSpLocks/>
            </p:cNvGrpSpPr>
            <p:nvPr/>
          </p:nvGrpSpPr>
          <p:grpSpPr bwMode="auto">
            <a:xfrm>
              <a:off x="1097544" y="4527556"/>
              <a:ext cx="2475338" cy="1668808"/>
              <a:chOff x="7138308" y="1544333"/>
              <a:chExt cx="2815572" cy="2111680"/>
            </a:xfrm>
          </p:grpSpPr>
          <p:pic>
            <p:nvPicPr>
              <p:cNvPr id="21" name="Picture 5" descr="TooThickHP#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138308" y="1544333"/>
                <a:ext cx="2815572" cy="21116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22" name="Rounded Rectangle 21"/>
              <p:cNvSpPr/>
              <p:nvPr/>
            </p:nvSpPr>
            <p:spPr>
              <a:xfrm>
                <a:off x="7723081" y="1871835"/>
                <a:ext cx="1642417" cy="803684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CA"/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7741129" y="2773969"/>
                <a:ext cx="395262" cy="68313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CA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773502" y="4924513"/>
              <a:ext cx="1123423" cy="369964"/>
            </a:xfrm>
            <a:prstGeom prst="rect">
              <a:avLst/>
            </a:prstGeom>
            <a:noFill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CA" b="1" dirty="0" err="1" smtClean="0">
                  <a:solidFill>
                    <a:schemeClr val="accent1">
                      <a:lumMod val="50000"/>
                    </a:schemeClr>
                  </a:solidFill>
                  <a:latin typeface="Century Gothic" pitchFamily="34" charset="0"/>
                </a:rPr>
                <a:t>Poor</a:t>
              </a:r>
              <a:endParaRPr lang="fr-CA" b="1" dirty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simple style faces</a:t>
            </a:r>
            <a:endParaRPr lang="en-US" dirty="0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177800" y="1712913"/>
            <a:ext cx="2816225" cy="2111375"/>
            <a:chOff x="178108" y="1713208"/>
            <a:chExt cx="2815572" cy="2111680"/>
          </a:xfrm>
        </p:grpSpPr>
        <p:grpSp>
          <p:nvGrpSpPr>
            <p:cNvPr id="5" name="Group 35"/>
            <p:cNvGrpSpPr>
              <a:grpSpLocks/>
            </p:cNvGrpSpPr>
            <p:nvPr/>
          </p:nvGrpSpPr>
          <p:grpSpPr bwMode="auto">
            <a:xfrm>
              <a:off x="178108" y="1713208"/>
              <a:ext cx="2815572" cy="2111680"/>
              <a:chOff x="178108" y="1713208"/>
              <a:chExt cx="2815572" cy="2111680"/>
            </a:xfrm>
          </p:grpSpPr>
          <p:pic>
            <p:nvPicPr>
              <p:cNvPr id="7" name="Picture 4" descr="TooThinHP#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8108" y="1713208"/>
                <a:ext cx="2815572" cy="21116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8" name="TextBox 23"/>
              <p:cNvSpPr txBox="1">
                <a:spLocks noChangeArrowheads="1"/>
              </p:cNvSpPr>
              <p:nvPr/>
            </p:nvSpPr>
            <p:spPr bwMode="auto">
              <a:xfrm>
                <a:off x="816548" y="2314247"/>
                <a:ext cx="1518665" cy="30629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fr-CA" b="1" dirty="0" err="1" smtClean="0">
                    <a:latin typeface="Harrington" pitchFamily="82" charset="0"/>
                  </a:rPr>
                  <a:t>Legibility</a:t>
                </a:r>
                <a:endParaRPr lang="fr-CA" b="1" dirty="0">
                  <a:latin typeface="Harrington" pitchFamily="82" charset="0"/>
                </a:endParaRPr>
              </a:p>
            </p:txBody>
          </p:sp>
        </p:grpSp>
        <p:sp>
          <p:nvSpPr>
            <p:cNvPr id="6" name="Rounded Rectangle 5"/>
            <p:cNvSpPr/>
            <p:nvPr/>
          </p:nvSpPr>
          <p:spPr>
            <a:xfrm>
              <a:off x="771695" y="2927820"/>
              <a:ext cx="369802" cy="7144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  <p:grpSp>
        <p:nvGrpSpPr>
          <p:cNvPr id="9" name="Group 21"/>
          <p:cNvGrpSpPr>
            <a:grpSpLocks/>
          </p:cNvGrpSpPr>
          <p:nvPr/>
        </p:nvGrpSpPr>
        <p:grpSpPr bwMode="auto">
          <a:xfrm>
            <a:off x="3160713" y="2924175"/>
            <a:ext cx="2816225" cy="2111375"/>
            <a:chOff x="3161039" y="2924023"/>
            <a:chExt cx="2815572" cy="2111680"/>
          </a:xfrm>
        </p:grpSpPr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3161039" y="2924023"/>
              <a:ext cx="2815572" cy="2111680"/>
              <a:chOff x="3161039" y="2924023"/>
              <a:chExt cx="2815572" cy="2111680"/>
            </a:xfrm>
          </p:grpSpPr>
          <p:pic>
            <p:nvPicPr>
              <p:cNvPr id="12" name="Picture 5" descr="TooThickHP#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61039" y="2924023"/>
                <a:ext cx="2815572" cy="21116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13" name="TextBox 24"/>
              <p:cNvSpPr txBox="1">
                <a:spLocks noChangeArrowheads="1"/>
              </p:cNvSpPr>
              <p:nvPr/>
            </p:nvSpPr>
            <p:spPr bwMode="auto">
              <a:xfrm>
                <a:off x="3769113" y="3461461"/>
                <a:ext cx="1605776" cy="42207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fr-CA" b="1" dirty="0" err="1" smtClean="0">
                    <a:latin typeface="Century Gothic" pitchFamily="34" charset="0"/>
                  </a:rPr>
                  <a:t>Legibility</a:t>
                </a:r>
                <a:endParaRPr lang="fr-CA" b="1" dirty="0">
                  <a:latin typeface="Century Gothic" pitchFamily="34" charset="0"/>
                </a:endParaRPr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3756213" y="4133873"/>
              <a:ext cx="369802" cy="7144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  <p:grpSp>
        <p:nvGrpSpPr>
          <p:cNvPr id="14" name="Group 22"/>
          <p:cNvGrpSpPr>
            <a:grpSpLocks/>
          </p:cNvGrpSpPr>
          <p:nvPr/>
        </p:nvGrpSpPr>
        <p:grpSpPr bwMode="auto">
          <a:xfrm>
            <a:off x="6111875" y="4324350"/>
            <a:ext cx="2832100" cy="2124075"/>
            <a:chOff x="6112609" y="4324804"/>
            <a:chExt cx="2830981" cy="2123236"/>
          </a:xfrm>
        </p:grpSpPr>
        <p:grpSp>
          <p:nvGrpSpPr>
            <p:cNvPr id="15" name="Group 33"/>
            <p:cNvGrpSpPr>
              <a:grpSpLocks/>
            </p:cNvGrpSpPr>
            <p:nvPr/>
          </p:nvGrpSpPr>
          <p:grpSpPr bwMode="auto">
            <a:xfrm>
              <a:off x="6112609" y="4324804"/>
              <a:ext cx="2830981" cy="2123236"/>
              <a:chOff x="6112609" y="4324804"/>
              <a:chExt cx="2830981" cy="2123236"/>
            </a:xfrm>
          </p:grpSpPr>
          <p:pic>
            <p:nvPicPr>
              <p:cNvPr id="17" name="Picture 6" descr="EasyHardHP#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112609" y="4324804"/>
                <a:ext cx="2830981" cy="2123236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18" name="TextBox 25"/>
              <p:cNvSpPr txBox="1">
                <a:spLocks noChangeArrowheads="1"/>
              </p:cNvSpPr>
              <p:nvPr/>
            </p:nvSpPr>
            <p:spPr bwMode="auto">
              <a:xfrm>
                <a:off x="6814273" y="4701436"/>
                <a:ext cx="1443625" cy="71805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114000"/>
                  </a:lnSpc>
                </a:pPr>
                <a:r>
                  <a:rPr lang="fr-CA" b="1" dirty="0" err="1" smtClean="0">
                    <a:latin typeface="Bradley Hand ITC" pitchFamily="66" charset="0"/>
                  </a:rPr>
                  <a:t>Legibility</a:t>
                </a:r>
                <a:endParaRPr lang="fr-CA" b="1" dirty="0">
                  <a:latin typeface="Bradley Hand ITC" pitchFamily="66" charset="0"/>
                </a:endParaRPr>
              </a:p>
            </p:txBody>
          </p:sp>
        </p:grpSp>
        <p:sp>
          <p:nvSpPr>
            <p:cNvPr id="16" name="Rounded Rectangle 15"/>
            <p:cNvSpPr/>
            <p:nvPr/>
          </p:nvSpPr>
          <p:spPr>
            <a:xfrm>
              <a:off x="6744184" y="5538762"/>
              <a:ext cx="369742" cy="71409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people laugh</a:t>
            </a:r>
            <a:r>
              <a:rPr lang="en-US" dirty="0" smtClean="0"/>
              <a:t>/think/wonder</a:t>
            </a:r>
            <a:endParaRPr lang="en-US" dirty="0"/>
          </a:p>
        </p:txBody>
      </p:sp>
      <p:pic>
        <p:nvPicPr>
          <p:cNvPr id="4" name="Picture 2" descr="G:\CREATIVE\AWARDS\2010\Selected Creative For Industry Voting (Microsite 2010)\FASHION\shock-and-soul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475" y="1387878"/>
            <a:ext cx="3235735" cy="4993818"/>
          </a:xfrm>
          <a:prstGeom prst="rect">
            <a:avLst/>
          </a:prstGeom>
          <a:noFill/>
        </p:spPr>
      </p:pic>
      <p:pic>
        <p:nvPicPr>
          <p:cNvPr id="5" name="Picture 4" descr="shock-and-soul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7286" y="1387878"/>
            <a:ext cx="3235735" cy="4993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people laugh</a:t>
            </a:r>
            <a:r>
              <a:rPr lang="en-US" dirty="0" smtClean="0"/>
              <a:t>/think/wonder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221245"/>
            <a:ext cx="3559503" cy="186799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What’s this ad for?</a:t>
            </a:r>
            <a:endParaRPr lang="en-US" sz="2400" dirty="0"/>
          </a:p>
        </p:txBody>
      </p:sp>
      <p:pic>
        <p:nvPicPr>
          <p:cNvPr id="4" name="Picture 3" descr="UglyBetty_MallPoster_NZ08"/>
          <p:cNvPicPr>
            <a:picLocks noChangeAspect="1" noChangeArrowheads="1"/>
          </p:cNvPicPr>
          <p:nvPr/>
        </p:nvPicPr>
        <p:blipFill>
          <a:blip r:embed="rId3" cstate="print"/>
          <a:srcRect l="16607" t="7932" r="14626" b="13022"/>
          <a:stretch>
            <a:fillRect/>
          </a:stretch>
        </p:blipFill>
        <p:spPr bwMode="auto">
          <a:xfrm>
            <a:off x="4370589" y="1678487"/>
            <a:ext cx="2951202" cy="4821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compelling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881057"/>
            <a:ext cx="3621457" cy="9138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6" descr="LeLait-Column-gre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95925" y="1981200"/>
            <a:ext cx="3648075" cy="4648200"/>
          </a:xfrm>
          <a:prstGeom prst="rect">
            <a:avLst/>
          </a:prstGeom>
        </p:spPr>
      </p:pic>
      <p:pic>
        <p:nvPicPr>
          <p:cNvPr id="5" name="Picture 4" descr="LeLait_Tuque3_2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362814"/>
            <a:ext cx="54864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appealing visuals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5705" y="2558867"/>
            <a:ext cx="3137252" cy="217977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4" descr="BCLC-6 49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7766" y="2274995"/>
            <a:ext cx="5946636" cy="298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future: interactive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1"/>
            <a:ext cx="2165541" cy="136454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Diesel-RockinDots 1.jpg"/>
          <p:cNvPicPr>
            <a:picLocks noChangeAspect="1"/>
          </p:cNvPicPr>
          <p:nvPr/>
        </p:nvPicPr>
        <p:blipFill>
          <a:blip r:embed="rId3" cstate="print"/>
          <a:srcRect t="11503" b="16104"/>
          <a:stretch>
            <a:fillRect/>
          </a:stretch>
        </p:blipFill>
        <p:spPr>
          <a:xfrm>
            <a:off x="5878849" y="2318063"/>
            <a:ext cx="3015434" cy="2904600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Diesel-RockinDots 5.jpg"/>
          <p:cNvPicPr>
            <a:picLocks noChangeAspect="1"/>
          </p:cNvPicPr>
          <p:nvPr/>
        </p:nvPicPr>
        <p:blipFill>
          <a:blip r:embed="rId4" cstate="print"/>
          <a:srcRect l="7771" t="6902" r="6217" b="25307"/>
          <a:stretch>
            <a:fillRect/>
          </a:stretch>
        </p:blipFill>
        <p:spPr>
          <a:xfrm>
            <a:off x="464248" y="1600200"/>
            <a:ext cx="5159830" cy="2747489"/>
          </a:xfrm>
          <a:prstGeom prst="rect">
            <a:avLst/>
          </a:prstGeom>
          <a:ln w="63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future: interactive</a:t>
            </a:r>
            <a:endParaRPr lang="en-US" dirty="0"/>
          </a:p>
        </p:txBody>
      </p:sp>
      <p:pic>
        <p:nvPicPr>
          <p:cNvPr id="4" name="Picture 3" descr="Tourism TO-MTL Experiential 3.jpg"/>
          <p:cNvPicPr>
            <a:picLocks noChangeAspect="1"/>
          </p:cNvPicPr>
          <p:nvPr/>
        </p:nvPicPr>
        <p:blipFill>
          <a:blip r:embed="rId3" cstate="print"/>
          <a:srcRect t="9684" b="7263"/>
          <a:stretch>
            <a:fillRect/>
          </a:stretch>
        </p:blipFill>
        <p:spPr>
          <a:xfrm>
            <a:off x="498474" y="1421711"/>
            <a:ext cx="4696239" cy="2379005"/>
          </a:xfrm>
          <a:prstGeom prst="rect">
            <a:avLst/>
          </a:prstGeom>
        </p:spPr>
      </p:pic>
      <p:pic>
        <p:nvPicPr>
          <p:cNvPr id="5" name="Picture 4" descr="Creative Carte Postale Tor - Tourimes Montreal - Toronto # 115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80074" y="2311902"/>
            <a:ext cx="3163824" cy="4261104"/>
          </a:xfrm>
          <a:prstGeom prst="rect">
            <a:avLst/>
          </a:prstGeom>
        </p:spPr>
      </p:pic>
      <p:pic>
        <p:nvPicPr>
          <p:cNvPr id="6" name="Picture 5" descr="Tourism TO-MTL Experiential 2.jpg"/>
          <p:cNvPicPr>
            <a:picLocks noChangeAspect="1"/>
          </p:cNvPicPr>
          <p:nvPr/>
        </p:nvPicPr>
        <p:blipFill>
          <a:blip r:embed="rId5" cstate="print"/>
          <a:srcRect l="2969" t="3113" r="8906"/>
          <a:stretch>
            <a:fillRect/>
          </a:stretch>
        </p:blipFill>
        <p:spPr>
          <a:xfrm>
            <a:off x="117474" y="4012511"/>
            <a:ext cx="5428974" cy="28454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future: interactive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3113400"/>
            <a:ext cx="5154814" cy="122367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Olay touchscre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8474" y="2205860"/>
            <a:ext cx="7618382" cy="3452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Dominate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2103587" cy="130258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Image 4" descr="DSCN0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982" y="1981200"/>
            <a:ext cx="4345294" cy="325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5" descr="DSCN04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2893" y="1981200"/>
            <a:ext cx="4285635" cy="3215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flexible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1"/>
            <a:ext cx="2212007" cy="142650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Chicago -Showcase - AMPM - week 1.jpg"/>
          <p:cNvPicPr>
            <a:picLocks noChangeAspect="1"/>
          </p:cNvPicPr>
          <p:nvPr/>
        </p:nvPicPr>
        <p:blipFill>
          <a:blip r:embed="rId3" cstate="print"/>
          <a:srcRect l="51692" t="4025" r="4699" b="7044"/>
          <a:stretch>
            <a:fillRect/>
          </a:stretch>
        </p:blipFill>
        <p:spPr>
          <a:xfrm>
            <a:off x="811251" y="1600200"/>
            <a:ext cx="3378135" cy="459614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l="7784" t="9302" r="7784"/>
          <a:stretch>
            <a:fillRect/>
          </a:stretch>
        </p:blipFill>
        <p:spPr bwMode="auto">
          <a:xfrm>
            <a:off x="4693100" y="1600200"/>
            <a:ext cx="3068074" cy="459614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Distance/chair test your creative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05" y="1600199"/>
            <a:ext cx="6547554" cy="491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 environment &amp;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83684"/>
            <a:ext cx="7556313" cy="1981541"/>
          </a:xfrm>
        </p:spPr>
        <p:txBody>
          <a:bodyPr/>
          <a:lstStyle/>
          <a:p>
            <a:r>
              <a:rPr lang="en-US" sz="2400" dirty="0" smtClean="0"/>
              <a:t>Keep out-of-home copy to eight words max – people drive by in a hurry. 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Aldo Banner.jpg"/>
          <p:cNvPicPr>
            <a:picLocks noChangeAspect="1"/>
          </p:cNvPicPr>
          <p:nvPr/>
        </p:nvPicPr>
        <p:blipFill>
          <a:blip r:embed="rId3" cstate="print"/>
          <a:srcRect l="3326" r="9977" b="9965"/>
          <a:stretch>
            <a:fillRect/>
          </a:stretch>
        </p:blipFill>
        <p:spPr>
          <a:xfrm>
            <a:off x="662155" y="2454581"/>
            <a:ext cx="5590337" cy="387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Creative 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564452"/>
            <a:ext cx="7556313" cy="4794061"/>
          </a:xfrm>
        </p:spPr>
        <p:txBody>
          <a:bodyPr>
            <a:normAutofit fontScale="40000" lnSpcReduction="20000"/>
          </a:bodyPr>
          <a:lstStyle/>
          <a:p>
            <a:pPr marL="457200" indent="-457200">
              <a:buAutoNum type="arabicPeriod"/>
            </a:pPr>
            <a:r>
              <a:rPr lang="en-US" sz="5538" dirty="0" smtClean="0"/>
              <a:t>Focus</a:t>
            </a:r>
            <a:r>
              <a:rPr lang="en-US" sz="5538" dirty="0" smtClean="0"/>
              <a:t> on one </a:t>
            </a:r>
            <a:r>
              <a:rPr lang="en-US" sz="5538" dirty="0" smtClean="0"/>
              <a:t>main idea.</a:t>
            </a:r>
          </a:p>
          <a:p>
            <a:pPr marL="457200" indent="-457200">
              <a:buFont typeface="Century Gothic" pitchFamily="34" charset="0"/>
              <a:buAutoNum type="arabicPeriod"/>
            </a:pPr>
            <a:r>
              <a:rPr lang="en-US" sz="5538" dirty="0" smtClean="0"/>
              <a:t>Use multiple </a:t>
            </a:r>
            <a:r>
              <a:rPr lang="en-US" sz="5538" dirty="0" smtClean="0"/>
              <a:t>executions.</a:t>
            </a:r>
            <a:endParaRPr lang="en-US" sz="5538" dirty="0" smtClean="0"/>
          </a:p>
          <a:p>
            <a:pPr marL="457200" indent="-457200">
              <a:buAutoNum type="arabicPeriod"/>
            </a:pPr>
            <a:r>
              <a:rPr lang="en-US" sz="5538" dirty="0" smtClean="0"/>
              <a:t>Brand clearly and strongly.</a:t>
            </a:r>
          </a:p>
          <a:p>
            <a:pPr marL="457200" indent="-457200">
              <a:buAutoNum type="arabicPeriod"/>
            </a:pPr>
            <a:r>
              <a:rPr lang="en-US" sz="5538" dirty="0" smtClean="0"/>
              <a:t>Capture the </a:t>
            </a:r>
            <a:r>
              <a:rPr lang="en-US" sz="5538" dirty="0" smtClean="0"/>
              <a:t>viewers’ </a:t>
            </a:r>
            <a:r>
              <a:rPr lang="en-US" sz="5538" dirty="0" smtClean="0"/>
              <a:t>interest - provoke their interest and curiosity</a:t>
            </a:r>
            <a:r>
              <a:rPr lang="en-US" sz="5538" dirty="0" smtClean="0"/>
              <a:t>. Make them laugh/think/wonder.</a:t>
            </a:r>
          </a:p>
          <a:p>
            <a:pPr marL="457200" indent="-457200">
              <a:buAutoNum type="arabicPeriod"/>
            </a:pPr>
            <a:r>
              <a:rPr lang="en-US" sz="5538" dirty="0" smtClean="0"/>
              <a:t>Consider context, location, and alternatives.</a:t>
            </a:r>
          </a:p>
          <a:p>
            <a:pPr marL="457200" indent="-457200">
              <a:buAutoNum type="arabicPeriod"/>
            </a:pPr>
            <a:r>
              <a:rPr lang="en-US" sz="5538" dirty="0" smtClean="0"/>
              <a:t>Use </a:t>
            </a:r>
            <a:r>
              <a:rPr lang="en-US" sz="5538" dirty="0" smtClean="0"/>
              <a:t>colors with a high contrast</a:t>
            </a:r>
            <a:r>
              <a:rPr lang="en-US" sz="5538" dirty="0" smtClean="0"/>
              <a:t> and simple style faces. </a:t>
            </a:r>
          </a:p>
          <a:p>
            <a:pPr marL="457200" indent="-457200">
              <a:buAutoNum type="arabicPeriod"/>
            </a:pPr>
            <a:r>
              <a:rPr lang="en-US" sz="5538" dirty="0" smtClean="0"/>
              <a:t>Capitalize </a:t>
            </a:r>
            <a:r>
              <a:rPr lang="en-US" sz="5538" dirty="0" smtClean="0"/>
              <a:t>on</a:t>
            </a:r>
            <a:r>
              <a:rPr lang="en-US" sz="5538" dirty="0" smtClean="0"/>
              <a:t> creative flexibility and be interactive.</a:t>
            </a:r>
            <a:endParaRPr lang="en-US" sz="5538" dirty="0" smtClean="0"/>
          </a:p>
          <a:p>
            <a:pPr marL="457200" indent="-457200">
              <a:buAutoNum type="arabicPeriod"/>
            </a:pPr>
            <a:r>
              <a:rPr lang="en-US" sz="5538" dirty="0" smtClean="0"/>
              <a:t>“Chair test”</a:t>
            </a:r>
            <a:r>
              <a:rPr lang="en-US" sz="5538" dirty="0" smtClean="0"/>
              <a:t> to </a:t>
            </a:r>
            <a:r>
              <a:rPr lang="en-US" sz="5538" dirty="0" smtClean="0"/>
              <a:t>ensure legibility.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208185"/>
            <a:ext cx="7110897" cy="1451428"/>
          </a:xfrm>
        </p:spPr>
        <p:txBody>
          <a:bodyPr>
            <a:normAutofit/>
          </a:bodyPr>
          <a:lstStyle/>
          <a:p>
            <a:r>
              <a:rPr lang="en-US" dirty="0" smtClean="0"/>
              <a:t>Images in this presentation are </a:t>
            </a:r>
            <a:r>
              <a:rPr lang="en-US" dirty="0" smtClean="0"/>
              <a:t>provided </a:t>
            </a:r>
            <a:r>
              <a:rPr lang="en-US" dirty="0" smtClean="0"/>
              <a:t>by </a:t>
            </a:r>
            <a:r>
              <a:rPr lang="en-US" dirty="0" smtClean="0"/>
              <a:t>OMAC, 2012 (unless otherwise noted). 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omac clear 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474" y="5800689"/>
            <a:ext cx="1424985" cy="81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37975" y="2097077"/>
            <a:ext cx="5417968" cy="338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OMAC Members</a:t>
            </a:r>
            <a:endParaRPr lang="en-US" dirty="0"/>
          </a:p>
        </p:txBody>
      </p:sp>
      <p:pic>
        <p:nvPicPr>
          <p:cNvPr id="4" name="Picture 5" descr="pattison"/>
          <p:cNvPicPr>
            <a:picLocks noChangeAspect="1" noChangeArrowheads="1"/>
          </p:cNvPicPr>
          <p:nvPr/>
        </p:nvPicPr>
        <p:blipFill>
          <a:blip r:embed="rId3" cstate="print"/>
          <a:srcRect b="41464"/>
          <a:stretch>
            <a:fillRect/>
          </a:stretch>
        </p:blipFill>
        <p:spPr bwMode="auto">
          <a:xfrm>
            <a:off x="5749117" y="3534773"/>
            <a:ext cx="2349018" cy="634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7" descr="zo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7929" y="4734496"/>
            <a:ext cx="1576613" cy="159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9" descr="Blue CBS logo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512" y="1600200"/>
            <a:ext cx="2019438" cy="1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G:\METROMEDIA PLUS\Logo_MMPlus.jpg"/>
          <p:cNvPicPr>
            <a:picLocks noChangeAspect="1" noChangeArrowheads="1"/>
          </p:cNvPicPr>
          <p:nvPr/>
        </p:nvPicPr>
        <p:blipFill>
          <a:blip r:embed="rId6" cstate="print"/>
          <a:srcRect l="3994" t="6630" r="3646" b="7400"/>
          <a:stretch>
            <a:fillRect/>
          </a:stretch>
        </p:blipFill>
        <p:spPr bwMode="auto">
          <a:xfrm>
            <a:off x="3360806" y="3298366"/>
            <a:ext cx="1653613" cy="10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G:\LAMAR\Lamar Transit Log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15261" y="2072292"/>
            <a:ext cx="2565336" cy="566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G:\MEMBER &amp; OMAC LOGOS\TITAN\Titan_48x1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512" y="4734496"/>
            <a:ext cx="21955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Logo_Black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62390" y="3446541"/>
            <a:ext cx="2550560" cy="510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 environment &amp;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440548"/>
            <a:ext cx="7556313" cy="201152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If your audience is on </a:t>
            </a:r>
            <a:r>
              <a:rPr lang="en-US" sz="2400" dirty="0" smtClean="0"/>
              <a:t>foot, there’s more </a:t>
            </a:r>
            <a:r>
              <a:rPr lang="en-US" sz="2400" dirty="0" smtClean="0"/>
              <a:t>time for interaction. </a:t>
            </a:r>
            <a:endParaRPr lang="en-US" sz="2400" dirty="0"/>
          </a:p>
        </p:txBody>
      </p:sp>
      <p:pic>
        <p:nvPicPr>
          <p:cNvPr id="4" name="Picture 3" descr="Simons -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6229" y="2539451"/>
            <a:ext cx="5285076" cy="353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 environment &amp; location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3701" y="1981200"/>
            <a:ext cx="3933413" cy="4144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4" descr="P41700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3254" y="1762775"/>
            <a:ext cx="6330794" cy="474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upper- and </a:t>
            </a:r>
            <a:r>
              <a:rPr lang="en-US" dirty="0" smtClean="0"/>
              <a:t>lowercase letters</a:t>
            </a:r>
            <a:endParaRPr lang="en-US" dirty="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476250" y="2260600"/>
            <a:ext cx="3717925" cy="2790825"/>
            <a:chOff x="475627" y="2261323"/>
            <a:chExt cx="3719172" cy="2789380"/>
          </a:xfrm>
        </p:grpSpPr>
        <p:grpSp>
          <p:nvGrpSpPr>
            <p:cNvPr id="5" name="Group 35"/>
            <p:cNvGrpSpPr>
              <a:grpSpLocks/>
            </p:cNvGrpSpPr>
            <p:nvPr/>
          </p:nvGrpSpPr>
          <p:grpSpPr bwMode="auto">
            <a:xfrm>
              <a:off x="475627" y="2261323"/>
              <a:ext cx="3719172" cy="2789380"/>
              <a:chOff x="475627" y="2261323"/>
              <a:chExt cx="3719172" cy="2789380"/>
            </a:xfrm>
          </p:grpSpPr>
          <p:pic>
            <p:nvPicPr>
              <p:cNvPr id="7" name="Picture 5" descr="TooThickHP#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75627" y="2261323"/>
                <a:ext cx="3719172" cy="27893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8" name="TextBox 26"/>
              <p:cNvSpPr txBox="1">
                <a:spLocks noChangeArrowheads="1"/>
              </p:cNvSpPr>
              <p:nvPr/>
            </p:nvSpPr>
            <p:spPr bwMode="auto">
              <a:xfrm>
                <a:off x="1359537" y="3053775"/>
                <a:ext cx="1939247" cy="33759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fr-CA" sz="2000" b="1" dirty="0" smtClean="0">
                    <a:latin typeface="Century Gothic" pitchFamily="34" charset="0"/>
                  </a:rPr>
                  <a:t>UPPERCASE</a:t>
                </a:r>
                <a:endParaRPr lang="fr-CA" sz="2000" b="1" dirty="0">
                  <a:latin typeface="Century Gothic" pitchFamily="34" charset="0"/>
                </a:endParaRPr>
              </a:p>
            </p:txBody>
          </p:sp>
        </p:grpSp>
        <p:sp>
          <p:nvSpPr>
            <p:cNvPr id="6" name="Rounded Rectangle 5"/>
            <p:cNvSpPr/>
            <p:nvPr/>
          </p:nvSpPr>
          <p:spPr>
            <a:xfrm>
              <a:off x="1271232" y="3835308"/>
              <a:ext cx="481173" cy="139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  <p:grpSp>
        <p:nvGrpSpPr>
          <p:cNvPr id="9" name="Group 38"/>
          <p:cNvGrpSpPr>
            <a:grpSpLocks/>
          </p:cNvGrpSpPr>
          <p:nvPr/>
        </p:nvGrpSpPr>
        <p:grpSpPr bwMode="auto">
          <a:xfrm>
            <a:off x="4965700" y="2260600"/>
            <a:ext cx="3717925" cy="2790825"/>
            <a:chOff x="4965077" y="2261323"/>
            <a:chExt cx="3719172" cy="2789380"/>
          </a:xfrm>
        </p:grpSpPr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4965077" y="2261323"/>
              <a:ext cx="3719172" cy="2789380"/>
              <a:chOff x="4965077" y="2261323"/>
              <a:chExt cx="3719172" cy="2789380"/>
            </a:xfrm>
          </p:grpSpPr>
          <p:pic>
            <p:nvPicPr>
              <p:cNvPr id="12" name="Picture 5" descr="TooThickHP#1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965077" y="2261323"/>
                <a:ext cx="3719172" cy="27893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</p:spPr>
          </p:pic>
          <p:sp>
            <p:nvSpPr>
              <p:cNvPr id="13" name="TextBox 33"/>
              <p:cNvSpPr txBox="1">
                <a:spLocks noChangeArrowheads="1"/>
              </p:cNvSpPr>
              <p:nvPr/>
            </p:nvSpPr>
            <p:spPr bwMode="auto">
              <a:xfrm>
                <a:off x="5864014" y="3042200"/>
                <a:ext cx="1939247" cy="33759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fr-CA" sz="2000" b="1" dirty="0" err="1" smtClean="0">
                    <a:latin typeface="Century Gothic" pitchFamily="34" charset="0"/>
                  </a:rPr>
                  <a:t>Lowercase</a:t>
                </a:r>
                <a:endParaRPr lang="fr-CA" sz="2000" b="1" dirty="0">
                  <a:latin typeface="Century Gothic" pitchFamily="34" charset="0"/>
                </a:endParaRPr>
              </a:p>
            </p:txBody>
          </p:sp>
        </p:grpSp>
        <p:sp>
          <p:nvSpPr>
            <p:cNvPr id="11" name="Rounded Rectangle 10"/>
            <p:cNvSpPr/>
            <p:nvPr/>
          </p:nvSpPr>
          <p:spPr>
            <a:xfrm>
              <a:off x="5751154" y="3851174"/>
              <a:ext cx="479586" cy="139628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succinct and focused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83684"/>
            <a:ext cx="7979299" cy="187298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Be impactful and </a:t>
            </a:r>
            <a:r>
              <a:rPr lang="en-US" sz="2400" dirty="0" smtClean="0"/>
              <a:t>create a strong link to your brand. </a:t>
            </a:r>
            <a:endParaRPr lang="en-US" sz="2400" dirty="0"/>
          </a:p>
        </p:txBody>
      </p:sp>
      <p:pic>
        <p:nvPicPr>
          <p:cNvPr id="4" name="Picture 3" descr="01-Henkel-Kleb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2010" y="2572768"/>
            <a:ext cx="5414812" cy="383065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succinct and focused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600200"/>
            <a:ext cx="7165172" cy="134165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Use the space around the </a:t>
            </a:r>
            <a:r>
              <a:rPr lang="en-US" sz="2400" dirty="0" smtClean="0"/>
              <a:t>board.</a:t>
            </a:r>
            <a:endParaRPr lang="en-US" sz="2400" dirty="0"/>
          </a:p>
        </p:txBody>
      </p:sp>
      <p:pic>
        <p:nvPicPr>
          <p:cNvPr id="4" name="Content Placeholder 4" descr="Hard Wat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9424" y="2561913"/>
            <a:ext cx="4796074" cy="3597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 alternatives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flipH="1">
            <a:off x="2985602" y="3512239"/>
            <a:ext cx="3004559" cy="173817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4" descr="P4140010"/>
          <p:cNvPicPr>
            <a:picLocks noChangeAspect="1" noChangeArrowheads="1"/>
          </p:cNvPicPr>
          <p:nvPr/>
        </p:nvPicPr>
        <p:blipFill>
          <a:blip r:embed="rId3"/>
          <a:srcRect l="13806" t="-37" r="27" b="37"/>
          <a:stretch>
            <a:fillRect/>
          </a:stretch>
        </p:blipFill>
        <p:spPr bwMode="auto">
          <a:xfrm rot="5400000">
            <a:off x="1994167" y="1734180"/>
            <a:ext cx="4600998" cy="4004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164</TotalTime>
  <Words>1256</Words>
  <Application>Microsoft Macintosh PowerPoint</Application>
  <PresentationFormat>On-screen Show (4:3)</PresentationFormat>
  <Paragraphs>139</Paragraphs>
  <Slides>32</Slides>
  <Notes>27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Advantage</vt:lpstr>
      <vt:lpstr>Creating Effective OOH campaigns </vt:lpstr>
      <vt:lpstr>Use simple style faces</vt:lpstr>
      <vt:lpstr>Consider environment &amp; location</vt:lpstr>
      <vt:lpstr>Consider environment &amp; location</vt:lpstr>
      <vt:lpstr>Consider environment &amp; location</vt:lpstr>
      <vt:lpstr>Use upper- and lowercase letters</vt:lpstr>
      <vt:lpstr>Be succinct and focused</vt:lpstr>
      <vt:lpstr>Be succinct and focused</vt:lpstr>
      <vt:lpstr>Consider alternatives</vt:lpstr>
      <vt:lpstr>Be succinct and focused</vt:lpstr>
      <vt:lpstr>Type width</vt:lpstr>
      <vt:lpstr>Use multiple executions</vt:lpstr>
      <vt:lpstr>Use multiple executions</vt:lpstr>
      <vt:lpstr>Use multiple executions</vt:lpstr>
      <vt:lpstr>Space</vt:lpstr>
      <vt:lpstr>Use multiple messages with strategic placement</vt:lpstr>
      <vt:lpstr>Capture the viewers’ interest</vt:lpstr>
      <vt:lpstr>Capture the viewers’ interest</vt:lpstr>
      <vt:lpstr>Use high-contrast colors</vt:lpstr>
      <vt:lpstr>Make people laugh/think/wonder</vt:lpstr>
      <vt:lpstr>Make people laugh/think/wonder</vt:lpstr>
      <vt:lpstr>Be compelling</vt:lpstr>
      <vt:lpstr>Use appealing visuals</vt:lpstr>
      <vt:lpstr>The future: interactive</vt:lpstr>
      <vt:lpstr>The future: interactive</vt:lpstr>
      <vt:lpstr>The future: interactive</vt:lpstr>
      <vt:lpstr>Dominate</vt:lpstr>
      <vt:lpstr>Be flexible</vt:lpstr>
      <vt:lpstr>Distance/chair test your creative</vt:lpstr>
      <vt:lpstr>Creative tips</vt:lpstr>
      <vt:lpstr>Sources</vt:lpstr>
      <vt:lpstr>OMAC Members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Effective OOH Media</dc:title>
  <dc:creator>Caroline</dc:creator>
  <cp:lastModifiedBy>Caroline</cp:lastModifiedBy>
  <cp:revision>40</cp:revision>
  <dcterms:created xsi:type="dcterms:W3CDTF">2012-06-17T00:13:43Z</dcterms:created>
  <dcterms:modified xsi:type="dcterms:W3CDTF">2012-06-17T01:32:13Z</dcterms:modified>
</cp:coreProperties>
</file>